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95"/>
    <p:restoredTop sz="85206"/>
  </p:normalViewPr>
  <p:slideViewPr>
    <p:cSldViewPr snapToGrid="0" snapToObjects="1">
      <p:cViewPr>
        <p:scale>
          <a:sx n="110" d="100"/>
          <a:sy n="110" d="100"/>
        </p:scale>
        <p:origin x="928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• Our graphs show that some features of rocket launches have a </a:t>
            </a:r>
            <a:r>
              <a:rPr lang="en-US" dirty="0" err="1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correlationwith</a:t>
            </a: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 the outcome of the launches, i.e., success or failure.• It is also concluded that decision tree may be the best machine </a:t>
            </a:r>
            <a:r>
              <a:rPr lang="en-US" dirty="0" err="1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learningalgorithm</a:t>
            </a: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 to predict if the Falcon 9 first stage will land successfully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70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252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82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7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Identify and calculate the percentage of the missing values in each attribute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number of launches on each site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number and occurrence of each orbit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number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occurence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mission outcome of the orbits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landing outcome label from Outcome column</a:t>
            </a:r>
          </a:p>
          <a:p>
            <a:pPr>
              <a:spcAft>
                <a:spcPts val="1140"/>
              </a:spcAft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New training label column ‘class’ with a value of 1 if ‘Mission Outcome’ is True and 0 otherwise. Value Mapping:</a:t>
            </a:r>
          </a:p>
          <a:p>
            <a:pPr>
              <a:spcAft>
                <a:spcPts val="1140"/>
              </a:spcAft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True ASDS, True RTLS, &amp; True Ocean – set to -&gt; 1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None None, False ASDS, None ASDS, False Ocean, False RTLS – set to -&gt; 0</a:t>
            </a: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spcAft>
                <a:spcPts val="1005"/>
              </a:spcAft>
            </a:pPr>
            <a:r>
              <a:rPr lang="en-US" b="1" dirty="0">
                <a:effectLst/>
                <a:latin typeface="Carlito"/>
              </a:rPr>
              <a:t>Exploratory Data Analysis performed on variables Flight Number, Payload Mass, Launch Site, Orbit, Class and Year.</a:t>
            </a:r>
          </a:p>
          <a:p>
            <a:pPr>
              <a:spcAft>
                <a:spcPts val="1005"/>
              </a:spcAft>
            </a:pPr>
            <a:r>
              <a:rPr lang="en-US" b="1" dirty="0">
                <a:effectLst/>
                <a:latin typeface="Carlito"/>
              </a:rPr>
              <a:t>Plots Generated:</a:t>
            </a:r>
          </a:p>
          <a:p>
            <a:pPr lvl="1">
              <a:spcAft>
                <a:spcPts val="1005"/>
              </a:spcAft>
            </a:pPr>
            <a:r>
              <a:rPr lang="en-US" sz="1800" dirty="0">
                <a:effectLst/>
                <a:latin typeface="Carlito"/>
              </a:rPr>
              <a:t>Flight Number vs. Payload Mass</a:t>
            </a:r>
          </a:p>
          <a:p>
            <a:pPr lvl="1">
              <a:spcAft>
                <a:spcPts val="1005"/>
              </a:spcAft>
            </a:pPr>
            <a:r>
              <a:rPr lang="en-US" sz="1800" dirty="0">
                <a:effectLst/>
                <a:latin typeface="Carlito"/>
              </a:rPr>
              <a:t>Flight Number vs. Launch Site</a:t>
            </a:r>
          </a:p>
          <a:p>
            <a:pPr lvl="1">
              <a:spcAft>
                <a:spcPts val="1005"/>
              </a:spcAft>
            </a:pPr>
            <a:r>
              <a:rPr lang="en-US" sz="1800" dirty="0">
                <a:effectLst/>
                <a:latin typeface="Carlito"/>
              </a:rPr>
              <a:t>Payload Mass vs. Launch Site</a:t>
            </a:r>
          </a:p>
          <a:p>
            <a:pPr lvl="1">
              <a:spcAft>
                <a:spcPts val="1005"/>
              </a:spcAft>
            </a:pPr>
            <a:r>
              <a:rPr lang="en-US" sz="1800" dirty="0">
                <a:effectLst/>
                <a:latin typeface="Carlito"/>
              </a:rPr>
              <a:t>Orbit vs. Success Rate</a:t>
            </a:r>
          </a:p>
          <a:p>
            <a:pPr lvl="1">
              <a:spcAft>
                <a:spcPts val="1005"/>
              </a:spcAft>
            </a:pPr>
            <a:r>
              <a:rPr lang="en-US" sz="1800" dirty="0">
                <a:effectLst/>
                <a:latin typeface="Carlito"/>
              </a:rPr>
              <a:t>Flight Number vs. Orbit</a:t>
            </a:r>
          </a:p>
          <a:p>
            <a:pPr lvl="1">
              <a:spcAft>
                <a:spcPts val="1005"/>
              </a:spcAft>
            </a:pPr>
            <a:r>
              <a:rPr lang="en-US" sz="1800" dirty="0">
                <a:effectLst/>
                <a:latin typeface="Carlito"/>
              </a:rPr>
              <a:t>Payload vs Orbit</a:t>
            </a:r>
          </a:p>
          <a:p>
            <a:pPr lvl="1">
              <a:spcAft>
                <a:spcPts val="1005"/>
              </a:spcAft>
            </a:pPr>
            <a:r>
              <a:rPr lang="en-US" sz="1800" dirty="0">
                <a:effectLst/>
                <a:latin typeface="Carlito"/>
              </a:rPr>
              <a:t>Yearly Success Launch Trend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spcAft>
                <a:spcPts val="1148"/>
              </a:spcAft>
            </a:pPr>
            <a:r>
              <a:rPr lang="en-US" dirty="0">
                <a:effectLst/>
                <a:latin typeface="Carlito"/>
              </a:rPr>
              <a:t>Loaded data set from IBM DB2 Database</a:t>
            </a:r>
          </a:p>
          <a:p>
            <a:pPr>
              <a:spcAft>
                <a:spcPts val="1148"/>
              </a:spcAft>
            </a:pPr>
            <a:r>
              <a:rPr lang="en-US" dirty="0">
                <a:effectLst/>
                <a:latin typeface="Carlito"/>
              </a:rPr>
              <a:t>Queried using SQL integration from Python</a:t>
            </a:r>
          </a:p>
          <a:p>
            <a:r>
              <a:rPr lang="en-US" dirty="0">
                <a:latin typeface="Carlito"/>
              </a:rPr>
              <a:t>Explored the data by q</a:t>
            </a:r>
            <a:r>
              <a:rPr lang="en-US" dirty="0">
                <a:effectLst/>
                <a:latin typeface="Carlito"/>
              </a:rPr>
              <a:t>uerying information about launch site names, mission outcomes, various, and pay load sizes of customers and booster versions, and landing outcomes</a:t>
            </a:r>
          </a:p>
          <a:p>
            <a:pPr marL="0" indent="0">
              <a:buNone/>
            </a:pPr>
            <a:br>
              <a:rPr lang="en-US" dirty="0">
                <a:effectLst/>
                <a:latin typeface="Carlito"/>
              </a:rPr>
            </a:br>
            <a:endParaRPr lang="en-US" dirty="0">
              <a:effectLst/>
              <a:latin typeface="Carlito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15"/>
              </a:spcAft>
            </a:pPr>
            <a:r>
              <a:rPr lang="en-US" sz="2400" dirty="0">
                <a:effectLst/>
                <a:latin typeface="Carlito"/>
              </a:rPr>
              <a:t>Folium maps mark Launch Sites, successful and unsuccessful landings, and a proximity example to key locations: Railway, Highway, Coast, and City.</a:t>
            </a:r>
          </a:p>
          <a:p>
            <a:r>
              <a:rPr lang="en-US" sz="2400" dirty="0">
                <a:effectLst/>
                <a:latin typeface="Carlito"/>
              </a:rPr>
              <a:t>This allows us to understand why launch sites may be located where they are. Also visualizes successful landings relative to location.</a:t>
            </a:r>
          </a:p>
          <a:p>
            <a:pPr marL="0" indent="0">
              <a:buNone/>
            </a:pPr>
            <a:br>
              <a:rPr lang="en-US" dirty="0">
                <a:effectLst/>
                <a:latin typeface="Carlito"/>
              </a:rPr>
            </a:br>
            <a:endParaRPr lang="en-US" dirty="0">
              <a:effectLst/>
              <a:latin typeface="Carlito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ffectLst/>
                <a:latin typeface="Carlito"/>
              </a:rPr>
              <a:t>Dashboard includes a pie chart and a scatter plot</a:t>
            </a:r>
          </a:p>
          <a:p>
            <a:pPr marL="0" indent="0">
              <a:buNone/>
            </a:pPr>
            <a:endParaRPr lang="en-US" dirty="0">
              <a:effectLst/>
              <a:latin typeface="Carlito"/>
            </a:endParaRPr>
          </a:p>
          <a:p>
            <a:pPr lvl="1">
              <a:spcAft>
                <a:spcPts val="832"/>
              </a:spcAft>
            </a:pPr>
            <a:r>
              <a:rPr lang="en-US" dirty="0">
                <a:effectLst/>
                <a:latin typeface="Carlito"/>
              </a:rPr>
              <a:t>Pie chart for visualizing launch site success rate</a:t>
            </a:r>
          </a:p>
          <a:p>
            <a:pPr lvl="2">
              <a:spcAft>
                <a:spcPts val="832"/>
              </a:spcAft>
            </a:pPr>
            <a:r>
              <a:rPr lang="en-US" dirty="0">
                <a:effectLst/>
                <a:latin typeface="Carlito"/>
              </a:rPr>
              <a:t>showing distribution of successful landings across all launch sites and can be selected to show individual launch site success rates.</a:t>
            </a:r>
          </a:p>
          <a:p>
            <a:pPr lvl="1">
              <a:spcAft>
                <a:spcPts val="832"/>
              </a:spcAft>
            </a:pPr>
            <a:r>
              <a:rPr lang="en-US" dirty="0">
                <a:effectLst/>
                <a:latin typeface="Carlito"/>
              </a:rPr>
              <a:t>Scatter plot generated that how success varies across launch sites, payload mass, and booster version category.</a:t>
            </a:r>
          </a:p>
          <a:p>
            <a:pPr lvl="2">
              <a:spcAft>
                <a:spcPts val="832"/>
              </a:spcAft>
            </a:pPr>
            <a:r>
              <a:rPr lang="en-US" dirty="0">
                <a:effectLst/>
                <a:latin typeface="Carlito"/>
              </a:rPr>
              <a:t>inputs: All sites or individual site and payload mass on a slider 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5B53AD-A3E4-3F1D-500E-64A175AF9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0188" y="1518286"/>
            <a:ext cx="73025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43A570-F26D-F970-87BE-F8DCEB909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24" y="1329425"/>
            <a:ext cx="9471948" cy="526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C97E96E-49DD-0E7A-ACCF-C5BC1F02AD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342" y="1553890"/>
            <a:ext cx="8569124" cy="4765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75F77CE-EE0D-089E-6DE4-0F6FAF22E5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237" y="1337680"/>
            <a:ext cx="7378700" cy="566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9FC47FCB-18D1-E0FC-B410-02C42B573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444" y="1359598"/>
            <a:ext cx="8494724" cy="4959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2B3BF2C-2FED-CE86-EAAF-B0D703598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755" y="1470699"/>
            <a:ext cx="7801277" cy="455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08A9791-5ED3-BA55-9E8D-47879711A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019" y="1384577"/>
            <a:ext cx="8251477" cy="5042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5B129F-EA89-5530-1B23-DDA015BAB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848" y="1535368"/>
            <a:ext cx="7772400" cy="3578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E0D0A3A-9071-ACBE-7860-2BD89180CF46}"/>
              </a:ext>
            </a:extLst>
          </p:cNvPr>
          <p:cNvGraphicFramePr>
            <a:graphicFrameLocks noGrp="1"/>
          </p:cNvGraphicFramePr>
          <p:nvPr/>
        </p:nvGraphicFramePr>
        <p:xfrm>
          <a:off x="2888285" y="1822256"/>
          <a:ext cx="6415430" cy="4358076"/>
        </p:xfrm>
        <a:graphic>
          <a:graphicData uri="http://schemas.openxmlformats.org/drawingml/2006/table">
            <a:tbl>
              <a:tblPr/>
              <a:tblGrid>
                <a:gridCol w="641543">
                  <a:extLst>
                    <a:ext uri="{9D8B030D-6E8A-4147-A177-3AD203B41FA5}">
                      <a16:colId xmlns:a16="http://schemas.microsoft.com/office/drawing/2014/main" val="794366293"/>
                    </a:ext>
                  </a:extLst>
                </a:gridCol>
                <a:gridCol w="641543">
                  <a:extLst>
                    <a:ext uri="{9D8B030D-6E8A-4147-A177-3AD203B41FA5}">
                      <a16:colId xmlns:a16="http://schemas.microsoft.com/office/drawing/2014/main" val="1446332898"/>
                    </a:ext>
                  </a:extLst>
                </a:gridCol>
                <a:gridCol w="641543">
                  <a:extLst>
                    <a:ext uri="{9D8B030D-6E8A-4147-A177-3AD203B41FA5}">
                      <a16:colId xmlns:a16="http://schemas.microsoft.com/office/drawing/2014/main" val="2350706885"/>
                    </a:ext>
                  </a:extLst>
                </a:gridCol>
                <a:gridCol w="641543">
                  <a:extLst>
                    <a:ext uri="{9D8B030D-6E8A-4147-A177-3AD203B41FA5}">
                      <a16:colId xmlns:a16="http://schemas.microsoft.com/office/drawing/2014/main" val="1780462660"/>
                    </a:ext>
                  </a:extLst>
                </a:gridCol>
                <a:gridCol w="641543">
                  <a:extLst>
                    <a:ext uri="{9D8B030D-6E8A-4147-A177-3AD203B41FA5}">
                      <a16:colId xmlns:a16="http://schemas.microsoft.com/office/drawing/2014/main" val="338823863"/>
                    </a:ext>
                  </a:extLst>
                </a:gridCol>
                <a:gridCol w="641543">
                  <a:extLst>
                    <a:ext uri="{9D8B030D-6E8A-4147-A177-3AD203B41FA5}">
                      <a16:colId xmlns:a16="http://schemas.microsoft.com/office/drawing/2014/main" val="2397288952"/>
                    </a:ext>
                  </a:extLst>
                </a:gridCol>
                <a:gridCol w="641543">
                  <a:extLst>
                    <a:ext uri="{9D8B030D-6E8A-4147-A177-3AD203B41FA5}">
                      <a16:colId xmlns:a16="http://schemas.microsoft.com/office/drawing/2014/main" val="2103342757"/>
                    </a:ext>
                  </a:extLst>
                </a:gridCol>
                <a:gridCol w="641543">
                  <a:extLst>
                    <a:ext uri="{9D8B030D-6E8A-4147-A177-3AD203B41FA5}">
                      <a16:colId xmlns:a16="http://schemas.microsoft.com/office/drawing/2014/main" val="1661694377"/>
                    </a:ext>
                  </a:extLst>
                </a:gridCol>
                <a:gridCol w="641543">
                  <a:extLst>
                    <a:ext uri="{9D8B030D-6E8A-4147-A177-3AD203B41FA5}">
                      <a16:colId xmlns:a16="http://schemas.microsoft.com/office/drawing/2014/main" val="590888438"/>
                    </a:ext>
                  </a:extLst>
                </a:gridCol>
                <a:gridCol w="641543">
                  <a:extLst>
                    <a:ext uri="{9D8B030D-6E8A-4147-A177-3AD203B41FA5}">
                      <a16:colId xmlns:a16="http://schemas.microsoft.com/office/drawing/2014/main" val="1119299775"/>
                    </a:ext>
                  </a:extLst>
                </a:gridCol>
              </a:tblGrid>
              <a:tr h="55786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Date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Time (UTC)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Booster_Version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Launch_Site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Payload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PAYLOAD_MASS__KG_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Orbit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Customer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Mission_Outcome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Landing_Outcome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430063"/>
                  </a:ext>
                </a:extLst>
              </a:tr>
              <a:tr h="89258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2010-06-04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18:45:00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v1.0 B0003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Dragon Spacecraft Qualification Unit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LEO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SpaceX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Failure (parachute)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7314159"/>
                  </a:ext>
                </a:extLst>
              </a:tr>
              <a:tr h="156201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2010-12-08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15:43:00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v1.0 B0004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Dragon demo flight C1, two CubeSats, barrel of Brouere cheese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NASA (COTS) NRO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Failure (parachute)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037609"/>
                  </a:ext>
                </a:extLst>
              </a:tr>
              <a:tr h="55786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2012-05-22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7:44:00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v1.0 B0005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Dragon demo flight C2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525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NASA (COTS)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288311"/>
                  </a:ext>
                </a:extLst>
              </a:tr>
              <a:tr h="39050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2012-10-08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0:35:00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v1.0 B0006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SpaceX CRS-1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500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NASA (CRS)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782448"/>
                  </a:ext>
                </a:extLst>
              </a:tr>
              <a:tr h="39050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2013-03-01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15:10:00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v1.0 B0007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SpaceX CRS-2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677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NASA (CRS)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dirty="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3141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77F4E1-AC0B-8E59-CE95-8BCA265E9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898248"/>
            <a:ext cx="10835618" cy="280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C81CAD-2F47-5652-1FA4-AB3E1B50E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756" y="2309270"/>
            <a:ext cx="10635589" cy="309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2E025C-5CE2-E7A5-D733-F6E63D278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24" y="1879313"/>
            <a:ext cx="10662845" cy="274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D2DA2E-EAA2-46D8-122D-B8969DA60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205" y="1827415"/>
            <a:ext cx="8737995" cy="360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63255"/>
            <a:ext cx="10499069" cy="3728941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Goal: Predicting if the SpaceX Falcon 9 first stage will launch successfully using machine learning algorithms</a:t>
            </a:r>
            <a:r>
              <a:rPr lang="en-US" dirty="0">
                <a:solidFill>
                  <a:schemeClr val="tx1"/>
                </a:solidFill>
                <a:latin typeface="Abadi" panose="020B0604020104020204" pitchFamily="34" charset="0"/>
              </a:rPr>
              <a:t> for</a:t>
            </a: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 classification.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Abadi" panose="020B0604020104020204" pitchFamily="34" charset="0"/>
              </a:rPr>
              <a:t>M</a:t>
            </a: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ain Processes: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• Data collection, wrangling, and formatting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• Exploratory data analysis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• Interactive data visualization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• Machine learning prediction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BA760B-5E5C-7371-7465-7CDCF2E6E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68" y="1551008"/>
            <a:ext cx="11371213" cy="265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689C3B-BF2E-FF80-75C9-7CDC8FD24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916" y="1308343"/>
            <a:ext cx="7772400" cy="51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69ADA5-BCC2-39D6-B4E8-DCE4620F6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262187"/>
            <a:ext cx="7772400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7B28AA-B993-07F1-E0A8-610374C59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893" y="1921337"/>
            <a:ext cx="7772400" cy="400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AF9FDB-7CE0-7005-925B-9D0067AC0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3716" y="3680748"/>
            <a:ext cx="3662855" cy="30508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AADE06-89E5-1928-545C-C42FD7B64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218" y="1313391"/>
            <a:ext cx="6274443" cy="321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D45A90-4DA8-1DD0-12B9-8EA7F7AC8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445" y="1593273"/>
            <a:ext cx="71247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&lt;Folium Map Screenshot 3&gt;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774E9C-274B-E1EC-A273-D6A712D93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2020841"/>
            <a:ext cx="6780700" cy="281398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tx1">
                    <a:alpha val="80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37</a:t>
            </a:fld>
            <a:endParaRPr lang="en-US" sz="1200">
              <a:solidFill>
                <a:schemeClr val="tx1">
                  <a:alpha val="8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0D7942-75CE-7FC1-E2C4-5C2A61B53D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631" y="1588136"/>
            <a:ext cx="63881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157469" y="1516284"/>
            <a:ext cx="8843058" cy="4328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Background :</a:t>
            </a:r>
          </a:p>
          <a:p>
            <a:pPr lvl="1">
              <a:spcAft>
                <a:spcPts val="705"/>
              </a:spcAft>
            </a:pP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Space X has the best pricing ($62 million vs. USD 165 million)</a:t>
            </a:r>
          </a:p>
          <a:p>
            <a:pPr lvl="1">
              <a:spcAft>
                <a:spcPts val="705"/>
              </a:spcAft>
            </a:pP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Largely due to the ability to recover part of the rocket (Stage 1)</a:t>
            </a:r>
          </a:p>
          <a:p>
            <a:pPr lvl="1">
              <a:spcAft>
                <a:spcPts val="705"/>
              </a:spcAft>
            </a:pPr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Space Y wants to compete with Space X</a:t>
            </a:r>
          </a:p>
          <a:p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Problem:</a:t>
            </a:r>
          </a:p>
          <a:p>
            <a:pPr lvl="1"/>
            <a:r>
              <a:rPr lang="en-US" dirty="0">
                <a:solidFill>
                  <a:schemeClr val="tx1"/>
                </a:solidFill>
                <a:effectLst/>
                <a:latin typeface="Abadi" panose="020B0604020104020204" pitchFamily="34" charset="0"/>
              </a:rPr>
              <a:t>Space Y tasks us to train a machine learning model to predict successful Stage 1 recovery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99088F6-A5C4-22AE-423C-081D7E4DF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102" y="2159606"/>
            <a:ext cx="7772400" cy="279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0DC6D5-0682-E451-2F0B-875B1E743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97" y="2121196"/>
            <a:ext cx="10892484" cy="282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351C7B-9E51-FAAE-E3B2-368597037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1415" y="1857592"/>
            <a:ext cx="72517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E3F40C-DA19-E6DA-2F5E-D13D0C12C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323" y="1504373"/>
            <a:ext cx="607060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515600" cy="435133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b="1" dirty="0"/>
              <a:t>Objective:</a:t>
            </a:r>
            <a:r>
              <a:rPr lang="en-US" dirty="0"/>
              <a:t> Predict the success of the Falcon 9 first stage landing to estimate the overall launch cost.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b="1" dirty="0"/>
              <a:t>Approach:</a:t>
            </a:r>
            <a:r>
              <a:rPr lang="en-US" dirty="0"/>
              <a:t> Analyzed key features of Falcon 9 launches, such as payload mass and orbit type, to evaluate their impact on mission outcomes.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b="1" dirty="0"/>
              <a:t>Methods:</a:t>
            </a:r>
            <a:r>
              <a:rPr lang="en-US" dirty="0"/>
              <a:t> Implemented and compared multiple machine learning algorithms to identify patterns in historical Falcon 9 launch data and develop predictive models.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b="1" dirty="0"/>
              <a:t>Results:</a:t>
            </a:r>
            <a:r>
              <a:rPr lang="en-US" dirty="0"/>
              <a:t> Among the four machine learning algorithms employed, the decision tree model demonstrated the best predictive performance.</a:t>
            </a:r>
            <a:endParaRPr lang="en-US" sz="3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000" dirty="0">
                <a:solidFill>
                  <a:schemeClr val="tx1"/>
                </a:solidFill>
                <a:latin typeface="Helvetica" pitchFamily="2" charset="0"/>
              </a:rPr>
              <a:t>Using</a:t>
            </a:r>
            <a:r>
              <a:rPr lang="en-US" sz="800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8000" dirty="0">
                <a:solidFill>
                  <a:schemeClr val="tx1"/>
                </a:solidFill>
                <a:effectLst/>
                <a:latin typeface="Helvetica" pitchFamily="2" charset="0"/>
              </a:rPr>
              <a:t>SpaceX API, Web scraping</a:t>
            </a:r>
            <a:endParaRPr lang="en-US" sz="76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tx1"/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000" dirty="0">
                <a:solidFill>
                  <a:schemeClr val="tx1"/>
                </a:solidFill>
                <a:effectLst/>
                <a:latin typeface="Helvetica" pitchFamily="2" charset="0"/>
              </a:rPr>
              <a:t>Exploratory data analysis (EDA), using: Pandas and NumPy </a:t>
            </a:r>
            <a:endParaRPr lang="en-US" sz="76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tx1"/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tx1"/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tx1"/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tx1"/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tx1"/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000" dirty="0">
                <a:solidFill>
                  <a:schemeClr val="tx1"/>
                </a:solidFill>
                <a:effectLst/>
                <a:latin typeface="Helvetica" pitchFamily="2" charset="0"/>
              </a:rPr>
              <a:t>Machine learning prediction, using </a:t>
            </a:r>
            <a:r>
              <a:rPr lang="en-US" sz="800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en-US" sz="8000" dirty="0">
                <a:solidFill>
                  <a:schemeClr val="tx1"/>
                </a:solidFill>
                <a:effectLst/>
                <a:latin typeface="Helvetica" pitchFamily="2" charset="0"/>
              </a:rPr>
              <a:t>Logistic regression </a:t>
            </a:r>
            <a:r>
              <a:rPr lang="en-US" sz="800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en-US" sz="8000" dirty="0">
                <a:solidFill>
                  <a:schemeClr val="tx1"/>
                </a:solidFill>
                <a:effectLst/>
                <a:latin typeface="Helvetica" pitchFamily="2" charset="0"/>
              </a:rPr>
              <a:t>Support vector machine (SVM) </a:t>
            </a:r>
            <a:r>
              <a:rPr lang="en-US" sz="800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en-US" sz="8000" dirty="0">
                <a:solidFill>
                  <a:schemeClr val="tx1"/>
                </a:solidFill>
                <a:effectLst/>
                <a:latin typeface="Helvetica" pitchFamily="2" charset="0"/>
              </a:rPr>
              <a:t>Decision tree </a:t>
            </a:r>
            <a:r>
              <a:rPr lang="en-US" sz="800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lang="en-US" sz="8000" dirty="0">
                <a:solidFill>
                  <a:schemeClr val="tx1"/>
                </a:solidFill>
                <a:effectLst/>
                <a:latin typeface="Helvetica" pitchFamily="2" charset="0"/>
              </a:rPr>
              <a:t>K-nearest neighbors (KNN) </a:t>
            </a:r>
            <a:endParaRPr lang="en-US" sz="88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3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were collected via API requests from Space X public API and web scraping related data from tables of Space X</a:t>
            </a:r>
          </a:p>
          <a:p>
            <a:pPr>
              <a:spcAft>
                <a:spcPts val="615"/>
              </a:spcAft>
            </a:pPr>
            <a:r>
              <a:rPr lang="en-US" sz="3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key phrases: </a:t>
            </a:r>
            <a:r>
              <a:rPr lang="en-US" sz="3200" dirty="0" err="1">
                <a:effectLst/>
                <a:latin typeface="Carlito"/>
              </a:rPr>
              <a:t>FlightNumber</a:t>
            </a:r>
            <a:r>
              <a:rPr lang="en-US" sz="3200" dirty="0">
                <a:effectLst/>
                <a:latin typeface="Carlito"/>
              </a:rPr>
              <a:t>, Date, </a:t>
            </a:r>
            <a:r>
              <a:rPr lang="en-US" sz="3200" dirty="0" err="1">
                <a:effectLst/>
                <a:latin typeface="Carlito"/>
              </a:rPr>
              <a:t>BoosterVersion</a:t>
            </a:r>
            <a:r>
              <a:rPr lang="en-US" sz="3200" dirty="0">
                <a:effectLst/>
                <a:latin typeface="Carlito"/>
              </a:rPr>
              <a:t>, </a:t>
            </a:r>
            <a:r>
              <a:rPr lang="en-US" sz="3200" dirty="0" err="1">
                <a:effectLst/>
                <a:latin typeface="Carlito"/>
              </a:rPr>
              <a:t>PayloadMass</a:t>
            </a:r>
            <a:r>
              <a:rPr lang="en-US" sz="3200" dirty="0">
                <a:effectLst/>
                <a:latin typeface="Carlito"/>
              </a:rPr>
              <a:t>, Orbit, </a:t>
            </a:r>
            <a:r>
              <a:rPr lang="en-US" sz="3200" dirty="0" err="1">
                <a:effectLst/>
                <a:latin typeface="Carlito"/>
              </a:rPr>
              <a:t>LaunchSite</a:t>
            </a:r>
            <a:r>
              <a:rPr lang="en-US" sz="3200" dirty="0">
                <a:effectLst/>
                <a:latin typeface="Carlito"/>
              </a:rPr>
              <a:t>, Outcome, Flights, </a:t>
            </a:r>
            <a:r>
              <a:rPr lang="en-US" sz="3200" dirty="0" err="1">
                <a:effectLst/>
                <a:latin typeface="Carlito"/>
              </a:rPr>
              <a:t>GridFins</a:t>
            </a:r>
            <a:r>
              <a:rPr lang="en-US" sz="3200" dirty="0">
                <a:effectLst/>
                <a:latin typeface="Carlito"/>
              </a:rPr>
              <a:t>, Reused, Legs, </a:t>
            </a:r>
            <a:r>
              <a:rPr lang="en-US" sz="3200" dirty="0" err="1">
                <a:effectLst/>
                <a:latin typeface="Carlito"/>
              </a:rPr>
              <a:t>LandingPad</a:t>
            </a:r>
            <a:r>
              <a:rPr lang="en-US" sz="3200" dirty="0">
                <a:effectLst/>
                <a:latin typeface="Carlito"/>
              </a:rPr>
              <a:t>, Block, </a:t>
            </a:r>
            <a:r>
              <a:rPr lang="en-US" sz="3200" dirty="0" err="1">
                <a:effectLst/>
                <a:latin typeface="Carlito"/>
              </a:rPr>
              <a:t>ReusedCount</a:t>
            </a:r>
            <a:r>
              <a:rPr lang="en-US" sz="3200" dirty="0">
                <a:effectLst/>
                <a:latin typeface="Carlito"/>
              </a:rPr>
              <a:t>, Serial, Longitude, Latitude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3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Please see next slide for flowcharts</a:t>
            </a:r>
            <a:br>
              <a:rPr lang="en-US" dirty="0">
                <a:effectLst/>
                <a:latin typeface="Carlito"/>
              </a:rPr>
            </a:br>
            <a:endParaRPr lang="en-US" dirty="0">
              <a:effectLst/>
              <a:latin typeface="Carlito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SpaceX REST calls from API via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Requests.get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 function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SpaceX API calls notebook: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rgbClr val="1C7DDB"/>
                </a:solidFill>
                <a:latin typeface="Abadi" panose="020B0604020104020204" pitchFamily="34" charset="0"/>
              </a:rPr>
              <a:t>MicoLi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-Git/IBM-DS-Capstone-Project/blob/main/1_jupyter-labs-spacex-data-collection-api.ipynb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482515-7DFA-76F7-181F-E5C9CDFBDDC9}"/>
              </a:ext>
            </a:extLst>
          </p:cNvPr>
          <p:cNvSpPr txBox="1"/>
          <p:nvPr/>
        </p:nvSpPr>
        <p:spPr>
          <a:xfrm>
            <a:off x="6027811" y="1909822"/>
            <a:ext cx="3472405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Request Space X data from API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7A8117-80EE-AFE4-02C7-A05B205526D8}"/>
              </a:ext>
            </a:extLst>
          </p:cNvPr>
          <p:cNvSpPr txBox="1"/>
          <p:nvPr/>
        </p:nvSpPr>
        <p:spPr>
          <a:xfrm>
            <a:off x="6027810" y="2537369"/>
            <a:ext cx="3472405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required data from HTML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D2FDEF-8A97-C30A-123D-CE902E4439FD}"/>
              </a:ext>
            </a:extLst>
          </p:cNvPr>
          <p:cNvSpPr txBox="1"/>
          <p:nvPr/>
        </p:nvSpPr>
        <p:spPr>
          <a:xfrm>
            <a:off x="6023951" y="3158816"/>
            <a:ext cx="3472405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Clean the Json format data to python </a:t>
            </a:r>
            <a:r>
              <a:rPr lang="en-US" dirty="0" err="1">
                <a:solidFill>
                  <a:schemeClr val="bg1"/>
                </a:solidFill>
              </a:rPr>
              <a:t>DataFrame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979115-D4BB-6D0B-A7F3-0D61F7E8F7F2}"/>
              </a:ext>
            </a:extLst>
          </p:cNvPr>
          <p:cNvSpPr txBox="1"/>
          <p:nvPr/>
        </p:nvSpPr>
        <p:spPr>
          <a:xfrm>
            <a:off x="6023951" y="4083600"/>
            <a:ext cx="3472405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Filtering the needed data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727042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web scraping process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web scraping notebook: 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MicoLi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-Git/IBM-DS-Capstone-Project/blob/main/2_jupyter-labs-webscraping.ipynb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55874C-C539-D221-9A8D-C2FD8FA7DF62}"/>
              </a:ext>
            </a:extLst>
          </p:cNvPr>
          <p:cNvSpPr txBox="1"/>
          <p:nvPr/>
        </p:nvSpPr>
        <p:spPr>
          <a:xfrm>
            <a:off x="6027811" y="1909822"/>
            <a:ext cx="3472405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Request Space X data from </a:t>
            </a:r>
            <a:r>
              <a:rPr lang="en-US" dirty="0" err="1">
                <a:solidFill>
                  <a:schemeClr val="bg1"/>
                </a:solidFill>
              </a:rPr>
              <a:t>Wikipage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33AE9B-22A3-2FD9-730E-FED2136A190A}"/>
              </a:ext>
            </a:extLst>
          </p:cNvPr>
          <p:cNvSpPr txBox="1"/>
          <p:nvPr/>
        </p:nvSpPr>
        <p:spPr>
          <a:xfrm>
            <a:off x="6027811" y="2826222"/>
            <a:ext cx="3472405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Get required data from HTML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513E01-7B75-9C99-74A1-C12042783F6D}"/>
              </a:ext>
            </a:extLst>
          </p:cNvPr>
          <p:cNvSpPr txBox="1"/>
          <p:nvPr/>
        </p:nvSpPr>
        <p:spPr>
          <a:xfrm>
            <a:off x="6023952" y="3447669"/>
            <a:ext cx="3472405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Extract the columns and variables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D84782-2D60-1369-7818-BBD210E345CD}"/>
              </a:ext>
            </a:extLst>
          </p:cNvPr>
          <p:cNvSpPr txBox="1"/>
          <p:nvPr/>
        </p:nvSpPr>
        <p:spPr>
          <a:xfrm>
            <a:off x="6023952" y="4238454"/>
            <a:ext cx="3472405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Created a </a:t>
            </a:r>
            <a:r>
              <a:rPr lang="en-US" dirty="0" err="1">
                <a:solidFill>
                  <a:schemeClr val="bg1"/>
                </a:solidFill>
              </a:rPr>
              <a:t>dataframe</a:t>
            </a:r>
            <a:r>
              <a:rPr lang="en-US" dirty="0">
                <a:solidFill>
                  <a:schemeClr val="bg1"/>
                </a:solidFill>
              </a:rPr>
              <a:t> to store above data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1117</TotalTime>
  <Words>1236</Words>
  <Application>Microsoft Macintosh PowerPoint</Application>
  <PresentationFormat>Widescreen</PresentationFormat>
  <Paragraphs>237</Paragraphs>
  <Slides>46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Carlito</vt:lpstr>
      <vt:lpstr>Abadi</vt:lpstr>
      <vt:lpstr>Arial</vt:lpstr>
      <vt:lpstr>Calibri</vt:lpstr>
      <vt:lpstr>Helvetica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Mengchao Li</cp:lastModifiedBy>
  <cp:revision>211</cp:revision>
  <dcterms:created xsi:type="dcterms:W3CDTF">2021-04-29T18:58:34Z</dcterms:created>
  <dcterms:modified xsi:type="dcterms:W3CDTF">2025-01-27T17:52:57Z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